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86" r:id="rId6"/>
    <p:sldId id="261" r:id="rId7"/>
    <p:sldId id="289" r:id="rId8"/>
    <p:sldId id="267" r:id="rId9"/>
    <p:sldId id="264" r:id="rId10"/>
    <p:sldId id="263" r:id="rId11"/>
    <p:sldId id="265" r:id="rId12"/>
    <p:sldId id="258" r:id="rId13"/>
    <p:sldId id="271" r:id="rId14"/>
    <p:sldId id="270" r:id="rId15"/>
    <p:sldId id="266" r:id="rId16"/>
    <p:sldId id="274" r:id="rId17"/>
    <p:sldId id="287" r:id="rId18"/>
    <p:sldId id="272" r:id="rId19"/>
    <p:sldId id="269" r:id="rId20"/>
    <p:sldId id="277" r:id="rId21"/>
    <p:sldId id="280" r:id="rId22"/>
    <p:sldId id="281" r:id="rId23"/>
    <p:sldId id="273" r:id="rId24"/>
    <p:sldId id="278" r:id="rId25"/>
    <p:sldId id="275" r:id="rId26"/>
    <p:sldId id="279" r:id="rId27"/>
    <p:sldId id="283" r:id="rId28"/>
    <p:sldId id="282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DE8999"/>
    <a:srgbClr val="5E6373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424" autoAdjust="0"/>
  </p:normalViewPr>
  <p:slideViewPr>
    <p:cSldViewPr snapToGrid="0">
      <p:cViewPr>
        <p:scale>
          <a:sx n="100" d="100"/>
          <a:sy n="100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455" y="1173019"/>
            <a:ext cx="5070763" cy="809462"/>
          </a:xfrm>
        </p:spPr>
        <p:txBody>
          <a:bodyPr>
            <a:noAutofit/>
          </a:bodyPr>
          <a:lstStyle/>
          <a:p>
            <a:pPr algn="r"/>
            <a:r>
              <a:rPr lang="pt-BR" sz="5500" dirty="0">
                <a:solidFill>
                  <a:srgbClr val="5E6373"/>
                </a:solidFill>
                <a:latin typeface="Futura LT Book" panose="02000504030000020003" pitchFamily="2" charset="0"/>
              </a:rPr>
              <a:t>DE SUS OJOS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726" y="464498"/>
            <a:ext cx="5255492" cy="708521"/>
          </a:xfrm>
        </p:spPr>
        <p:txBody>
          <a:bodyPr>
            <a:noAutofit/>
          </a:bodyPr>
          <a:lstStyle/>
          <a:p>
            <a:pPr algn="r"/>
            <a:r>
              <a:rPr lang="pt-BR" sz="5500" b="1" dirty="0">
                <a:solidFill>
                  <a:srgbClr val="A1646A"/>
                </a:solidFill>
                <a:latin typeface="Futura Md BT" panose="020B0602020204020303" pitchFamily="34" charset="0"/>
              </a:rPr>
              <a:t>LA NIÑA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031435" y="6350062"/>
            <a:ext cx="698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Futura LT Book" panose="02000504030000020003" pitchFamily="2" charset="0"/>
              </a:rPr>
              <a:t>DÍA DE ÉNFASIS DEL MINISTERIO DE LA MUJER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6C4F-9055-A532-92C8-ECC741B8A4B9}"/>
              </a:ext>
            </a:extLst>
          </p:cNvPr>
          <p:cNvSpPr txBox="1"/>
          <p:nvPr/>
        </p:nvSpPr>
        <p:spPr>
          <a:xfrm>
            <a:off x="6521826" y="1982481"/>
            <a:ext cx="361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Escrito</a:t>
            </a:r>
            <a:r>
              <a:rPr lang="en-US" dirty="0"/>
              <a:t> </a:t>
            </a:r>
            <a:r>
              <a:rPr lang="es-419" dirty="0"/>
              <a:t>por</a:t>
            </a:r>
            <a:r>
              <a:rPr lang="en-US" dirty="0"/>
              <a:t> Edith-Ruiz-Espinoza</a:t>
            </a:r>
          </a:p>
          <a:p>
            <a:pPr algn="ctr"/>
            <a:r>
              <a:rPr lang="es-419" dirty="0"/>
              <a:t>Directora del Ministerio de la Mujer de la División Interamericana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4212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DIOS TE DA SU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Nuestro valor radica en el hecho de que somos creados por el Creador usando la genética de su propio ADN, porque estamos hechos a su imagen</a:t>
            </a:r>
            <a:r>
              <a:rPr lang="en-US" dirty="0"/>
              <a:t>.</a:t>
            </a:r>
          </a:p>
          <a:p>
            <a:r>
              <a:rPr lang="es-ES" dirty="0"/>
              <a:t>El ADN de Dios nos hace valiosas porque Él es Rey de reyes y Señor de señores, lo que significa que somos sus hijas y princesas reales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«Porque a mis ojos eres de gran estima,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eres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honorable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y yo te he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amado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...»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43:4).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3" y="217344"/>
            <a:ext cx="8321866" cy="128346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DIOS TE DA SU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«Ahora, pues, si dais oído a mi voz y guardáis mi pacto, vosotros seréis mi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especial 	tesoro 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sobre todos los pueblos, porque mía es toda la tierra»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Éxodo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19:5).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Cuando comprendas este concepto de que eres hija de Dios, la niña de sus ojos, su tesoro especial, encontrarás tu verdadera autoestima</a:t>
            </a:r>
            <a:r>
              <a:rPr lang="en-US" dirty="0"/>
              <a:t>.</a:t>
            </a:r>
          </a:p>
          <a:p>
            <a:endParaRPr lang="pt-BR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DIOS TE DA SU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¿Cómo te evalúas a ti misma? </a:t>
            </a:r>
          </a:p>
          <a:p>
            <a:r>
              <a:rPr lang="es-ES" dirty="0"/>
              <a:t>¿Cómo se relaciona tu valor con la evaluación que tienes de ti misma?</a:t>
            </a:r>
          </a:p>
          <a:p>
            <a:r>
              <a:rPr lang="es-ES" dirty="0"/>
              <a:t>Cuando comprendes que tu verdadera autoestima es cómo Dios te ve, como su hija, su princesa real, ¿cómo afecta eso tu capacidad de verte a ti misma?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596307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DIOS ES TU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ES" dirty="0"/>
              <a:t>No existe temor bajo su sombra, sólo seguridad y protección.</a:t>
            </a:r>
            <a:endParaRPr lang="en-US" dirty="0"/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«El que habita al abrigo del Altísimo morará</a:t>
            </a:r>
          </a:p>
          <a:p>
            <a:pPr lvl="2" indent="0">
              <a:spcBef>
                <a:spcPts val="0"/>
              </a:spcBef>
              <a:buNone/>
            </a:pPr>
            <a:r>
              <a:rPr lang="es-E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bajo la sombra </a:t>
            </a: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del Omnipotente» </a:t>
            </a:r>
            <a:r>
              <a:rPr lang="en-US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almo 91:1).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Practica poner tu confianza en la fuerza del Señor que te ama, incluso cuando estés siendo terca… atrapada en la peor de las situaciones.</a:t>
            </a:r>
            <a:endParaRPr lang="en-US" dirty="0"/>
          </a:p>
          <a:p>
            <a:pPr marL="914400" lvl="2" indent="0">
              <a:buNone/>
            </a:pPr>
            <a:endParaRPr lang="en-US" sz="24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«Jehová es mi fortaleza y mi </a:t>
            </a:r>
            <a:r>
              <a:rPr lang="es-E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escudo…» 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almo 28:7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526732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DIOS ES TU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La protección de Dios no significa que no tendremos problemas en nuestra vida, pero sí significa que Él estará ahí con nosotros incluso en tiempos difíciles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«Cuando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pases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por las aguas, yo estaré contigo; 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y si por los ríos, no te anegarán. Cuando pases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 el fuego, no te quemarás ni la llama arderá en ti»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Isaías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43:2).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DIOS ES TU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n-US" dirty="0"/>
              <a:t>¿</a:t>
            </a:r>
            <a:r>
              <a:rPr lang="es-419" dirty="0"/>
              <a:t>Cómo entiendes esta promesa? </a:t>
            </a:r>
            <a:br>
              <a:rPr lang="en-US" dirty="0"/>
            </a:b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Fuerte torre </a:t>
            </a: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el nombre de Jehová;</a:t>
            </a:r>
          </a:p>
          <a:p>
            <a:pPr marL="457200" lvl="1" indent="0">
              <a:buNone/>
            </a:pP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ella corre el justo y se siente </a:t>
            </a:r>
            <a:r>
              <a:rPr lang="es-E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419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Proverbios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18:10).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s-ES" dirty="0"/>
              <a:t>¿Cómo puede el nombre de Dios ser una torre de refugio para ti?</a:t>
            </a:r>
          </a:p>
          <a:p>
            <a:r>
              <a:rPr lang="es-ES" dirty="0"/>
              <a:t>Has una lista de símbolos y metáforas que los escritores de la Biblia usaron para describir la fortaleza y protección de Dios para su pueblo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227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5697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DIOS ES TU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De una oración de David:</a:t>
            </a: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«Guárdame como 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la niña de tus ojos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escóndeme bajo la sombra de tus alas,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de la vista de los malos que me oprimen,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de mis enemigos que buscan mi vida» 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(Salmo 17:8-9).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7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725515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DIOS ES TU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ES" dirty="0"/>
              <a:t>El enemigo que interfiere contigo, toca la niña de los ojos de Dios. Y Dios siempre reacciona a la interferencia.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«Muchas son las aflicciones del justo,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pero de todas ellas lo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librará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Jehová»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Salmo 34:19).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«Mas Jehová está conmigo como un poderoso gigante;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 tanto, los que me persiguen tropezarán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y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no prevalecerán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serán avergonzados en gran manera,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porque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no prosperarán; 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tendrán perpetua confusión,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que jamás será olvidada»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Jeremías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20:11).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DIOS ES TU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n-US" dirty="0"/>
              <a:t>Describe la </a:t>
            </a:r>
            <a:r>
              <a:rPr lang="es-419" dirty="0"/>
              <a:t>diferencia</a:t>
            </a:r>
            <a:r>
              <a:rPr lang="en-US" dirty="0"/>
              <a:t> entre</a:t>
            </a:r>
          </a:p>
          <a:p>
            <a:pPr lvl="1"/>
            <a:r>
              <a:rPr lang="es-419" dirty="0"/>
              <a:t>protección y </a:t>
            </a:r>
          </a:p>
          <a:p>
            <a:pPr lvl="1"/>
            <a:r>
              <a:rPr lang="es-419" dirty="0"/>
              <a:t>liberación</a:t>
            </a:r>
            <a:endParaRPr lang="en-US" dirty="0"/>
          </a:p>
          <a:p>
            <a:r>
              <a:rPr lang="en-US" dirty="0"/>
              <a:t>Describe la </a:t>
            </a:r>
            <a:r>
              <a:rPr lang="es-419" dirty="0"/>
              <a:t>diferencia</a:t>
            </a:r>
            <a:r>
              <a:rPr lang="en-US" dirty="0"/>
              <a:t> entre</a:t>
            </a:r>
          </a:p>
          <a:p>
            <a:pPr lvl="1"/>
            <a:r>
              <a:rPr lang="es-419" dirty="0"/>
              <a:t>nuestra</a:t>
            </a:r>
            <a:r>
              <a:rPr lang="en-US" dirty="0"/>
              <a:t> </a:t>
            </a:r>
            <a:r>
              <a:rPr lang="es-419" dirty="0"/>
              <a:t>redención y</a:t>
            </a:r>
          </a:p>
          <a:p>
            <a:pPr lvl="1"/>
            <a:r>
              <a:rPr lang="es-419" dirty="0"/>
              <a:t>nuestra restauración</a:t>
            </a:r>
          </a:p>
        </p:txBody>
      </p:sp>
    </p:spTree>
    <p:extLst>
      <p:ext uri="{BB962C8B-B14F-4D97-AF65-F5344CB8AC3E}">
        <p14:creationId xmlns:p14="http://schemas.microsoft.com/office/powerpoint/2010/main" val="270826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9279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ES" dirty="0"/>
              <a:t>Dios te restaura con su perdón y, a través de tu perdón a los demás, </a:t>
            </a:r>
          </a:p>
          <a:p>
            <a:pPr lvl="1"/>
            <a:r>
              <a:rPr lang="es-ES" dirty="0"/>
              <a:t>Él </a:t>
            </a:r>
            <a:r>
              <a:rPr lang="es-419" dirty="0"/>
              <a:t>restaura</a:t>
            </a:r>
            <a:r>
              <a:rPr lang="en-US" dirty="0"/>
              <a:t> las </a:t>
            </a:r>
            <a:r>
              <a:rPr lang="es-419" dirty="0"/>
              <a:t>relaciones terrenales</a:t>
            </a:r>
          </a:p>
          <a:p>
            <a:pPr lvl="1"/>
            <a:r>
              <a:rPr lang="es-ES" dirty="0"/>
              <a:t>Él </a:t>
            </a:r>
            <a:r>
              <a:rPr lang="en-US" dirty="0"/>
              <a:t>sana </a:t>
            </a:r>
            <a:r>
              <a:rPr lang="es-419" dirty="0"/>
              <a:t>tus heridas </a:t>
            </a:r>
            <a:r>
              <a:rPr lang="en-US" dirty="0"/>
              <a:t>y,</a:t>
            </a:r>
          </a:p>
          <a:p>
            <a:pPr lvl="1"/>
            <a:r>
              <a:rPr lang="es-ES" dirty="0"/>
              <a:t>y transforma tu tristeza en alegría.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sz="26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</a:t>
            </a:r>
            <a:r>
              <a:rPr lang="es-E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Luego que ustedes hayan sufrido un poco de tiempo, Dios mismo, el Dios de toda gracia que los llamó a su gloria eterna en Cristo, los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restaurará</a:t>
            </a:r>
            <a:r>
              <a:rPr lang="es-E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los hará fuertes, firmes, y estables» (1 Pedro 5:10 NVI).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560538"/>
            <a:ext cx="8955156" cy="37369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se preocupa por ti.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es tu refugio.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te da su ADN.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es tu protector.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es tu libertador.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te restaura.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va delante de ti.</a:t>
            </a:r>
          </a:p>
          <a:p>
            <a:pPr marL="514350" indent="-514350">
              <a:buAutoNum type="arabicPeriod"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7253622-8816-204C-8F26-C04E23E4795C}"/>
              </a:ext>
            </a:extLst>
          </p:cNvPr>
          <p:cNvSpPr txBox="1">
            <a:spLocks/>
          </p:cNvSpPr>
          <p:nvPr/>
        </p:nvSpPr>
        <p:spPr>
          <a:xfrm>
            <a:off x="755373" y="678754"/>
            <a:ext cx="9422297" cy="70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5500" dirty="0">
                <a:solidFill>
                  <a:srgbClr val="A1646A"/>
                </a:solidFill>
                <a:latin typeface="Futura Md BT" panose="020B0602020204020303" pitchFamily="34" charset="0"/>
              </a:rPr>
              <a:t>LA NIÑA DE SUS OJOS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9B6C85-903C-BAB6-3D3E-EC35A3F99AA7}"/>
              </a:ext>
            </a:extLst>
          </p:cNvPr>
          <p:cNvSpPr txBox="1">
            <a:spLocks/>
          </p:cNvSpPr>
          <p:nvPr/>
        </p:nvSpPr>
        <p:spPr>
          <a:xfrm>
            <a:off x="857678" y="1387275"/>
            <a:ext cx="9081452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88068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“</a:t>
            </a:r>
            <a:r>
              <a:rPr lang="es-ES" dirty="0">
                <a:latin typeface="Avenir Book" panose="02000503020000020003" pitchFamily="2" charset="0"/>
              </a:rPr>
              <a:t>«Cuando Job hubo orado por sus amigos, Jehová le quitó la aflicción; y </a:t>
            </a:r>
            <a:r>
              <a:rPr lang="es-ES" b="1" dirty="0">
                <a:solidFill>
                  <a:srgbClr val="A1646A"/>
                </a:solidFill>
                <a:latin typeface="Avenir Book" panose="02000503020000020003" pitchFamily="2" charset="0"/>
              </a:rPr>
              <a:t>aumentó</a:t>
            </a:r>
            <a:r>
              <a:rPr lang="es-ES" dirty="0">
                <a:latin typeface="Avenir Book" panose="02000503020000020003" pitchFamily="2" charset="0"/>
              </a:rPr>
              <a:t> al doble todas las cosas que habían sido de Job» </a:t>
            </a:r>
            <a:r>
              <a:rPr lang="en-US" dirty="0">
                <a:latin typeface="Avenir Book" panose="02000503020000020003" pitchFamily="2" charset="0"/>
              </a:rPr>
              <a:t>(Job 42:10).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s-ES" dirty="0"/>
              <a:t>No sabemos si Dios decidirá reemplazar todo lo que perdimos en cada caso de nuestras vidas, pero seguramente podemos confiar en su sabiduría</a:t>
            </a:r>
            <a:r>
              <a:rPr lang="en-US" dirty="0"/>
              <a:t>. </a:t>
            </a:r>
          </a:p>
          <a:p>
            <a:r>
              <a:rPr lang="es-ES" dirty="0"/>
              <a:t>Su principal preocupación es restaurar nuestras almas.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s-419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Confortará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 alma. Me 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guiará por sendas de justicia</a:t>
            </a:r>
            <a:endParaRPr lang="es-419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 amor de su nombre»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(Salmo 23:3).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8703365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escribe: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«[Dios] Santifica los afectos, restaura la disposición de espíritu y rescata del poder de Satanás a los deseos más íntimos».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Revista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Review and Herald,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18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ctubre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12, 1897, 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párrafo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«La condición en que el pecado nos ha colocado es antinatural, y el poder que nos restaure debe ser sobrenatural, o no tiene valor alguno».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Curación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página 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335, párrafo2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7699513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escribe: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«Cristo es el Gran Médico, pero no solamente del cuerpo, sino también del alma. Él restaura al hombre a su Dios»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Médico,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157,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párrafo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«Están espiritualmente ciegos, y el Señor Jesús realiza un milagro mayor cuando devuelve la visión espiritual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aquellos que han sido cegados por el brillo 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oropel de este mundo, que si sanara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enfermedad más maligna»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Revista</a:t>
            </a: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Señales de los </a:t>
            </a:r>
            <a:r>
              <a:rPr lang="en-US" sz="1800" i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iempos,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Marzo 28, 1895, 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párrafo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¿Qué cargas has llevado o estás llevando? </a:t>
            </a:r>
            <a:r>
              <a:rPr lang="en-US" dirty="0"/>
              <a:t>Ellen G. White escribe:</a:t>
            </a:r>
          </a:p>
          <a:p>
            <a:pPr marL="457200" lvl="1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s-ES" dirty="0">
                <a:latin typeface="Avenir Book" panose="02000503020000020003" pitchFamily="2" charset="0"/>
              </a:rPr>
              <a:t>«Vino para quitar la carga de enfermedad, miseria y pecado.</a:t>
            </a:r>
          </a:p>
          <a:p>
            <a:pPr marL="457200" lvl="1" indent="0">
              <a:buNone/>
            </a:pPr>
            <a:r>
              <a:rPr lang="es-ES" dirty="0">
                <a:latin typeface="Avenir Book" panose="02000503020000020003" pitchFamily="2" charset="0"/>
              </a:rPr>
              <a:t>Era su misión ofrecer a los hombres </a:t>
            </a:r>
            <a:r>
              <a:rPr lang="es-ES" b="1" dirty="0">
                <a:solidFill>
                  <a:srgbClr val="A1646A"/>
                </a:solidFill>
                <a:latin typeface="Avenir Book" panose="02000503020000020003" pitchFamily="2" charset="0"/>
              </a:rPr>
              <a:t>completa</a:t>
            </a:r>
            <a:r>
              <a:rPr lang="es-ES" dirty="0">
                <a:latin typeface="Avenir Book" panose="02000503020000020003" pitchFamily="2" charset="0"/>
              </a:rPr>
              <a:t> restauración».</a:t>
            </a:r>
            <a:endParaRPr lang="en-US" dirty="0">
              <a:latin typeface="Avenir Book" panose="02000503020000020003" pitchFamily="2" charset="0"/>
            </a:endParaRPr>
          </a:p>
          <a:p>
            <a:pPr marL="457200" lvl="1" indent="0" algn="ctr">
              <a:buNone/>
            </a:pPr>
            <a:r>
              <a:rPr lang="en-US" sz="1800" i="1" dirty="0">
                <a:latin typeface="Avenir Book" panose="02000503020000020003" pitchFamily="2" charset="0"/>
              </a:rPr>
              <a:t>El </a:t>
            </a:r>
            <a:r>
              <a:rPr lang="es-419" sz="1800" i="1" dirty="0">
                <a:latin typeface="Avenir Book" panose="02000503020000020003" pitchFamily="2" charset="0"/>
              </a:rPr>
              <a:t>Ministerio de Curación, página 11, párrafo </a:t>
            </a:r>
            <a:r>
              <a:rPr lang="en-US" sz="1800" i="1" dirty="0">
                <a:latin typeface="Avenir Book" panose="02000503020000020003" pitchFamily="2" charset="0"/>
              </a:rPr>
              <a:t>1</a:t>
            </a: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r>
              <a:rPr lang="es-ES" dirty="0"/>
              <a:t>¿De qué manera Dios ya ha aliviado tus cargas?</a:t>
            </a:r>
            <a:endParaRPr lang="en-US" dirty="0"/>
          </a:p>
          <a:p>
            <a:r>
              <a:rPr lang="es-ES" dirty="0"/>
              <a:t>¿Tienes cargas que necesitas entregarle a Jesús?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2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A veces, una gran pérdida puede ser la motivación para depender totalmente de Dios, lo que a su vez desarrolla la fe y el carácter</a:t>
            </a:r>
            <a:r>
              <a:rPr lang="en-US" dirty="0"/>
              <a:t>. </a:t>
            </a:r>
            <a:r>
              <a:rPr lang="es-419" dirty="0"/>
              <a:t>Explica porque esto sucede</a:t>
            </a:r>
            <a:r>
              <a:rPr lang="en-US" dirty="0"/>
              <a:t>.</a:t>
            </a:r>
          </a:p>
          <a:p>
            <a:pPr lvl="1"/>
            <a:r>
              <a:rPr lang="es-ES" dirty="0"/>
              <a:t>¿Qué pérdidas has sufrido que te ayudaron a depender de Dios? </a:t>
            </a:r>
          </a:p>
          <a:p>
            <a:pPr lvl="1"/>
            <a:r>
              <a:rPr lang="es-ES" dirty="0"/>
              <a:t>¿Qué sufrimiento has experimentado que te ayudó a desarrollar tu fe? </a:t>
            </a:r>
            <a:endParaRPr lang="en-US" dirty="0"/>
          </a:p>
          <a:p>
            <a:r>
              <a:rPr lang="es-ES" dirty="0"/>
              <a:t>¿De qué manera Dios te ha restaurado?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0336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es-ES" sz="4000" dirty="0">
                <a:latin typeface="Futura LT Book" panose="02000504030000020003" pitchFamily="2" charset="0"/>
              </a:rPr>
              <a:t>DIOS VA DELANTE DE TI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¿Cuáles son tus desafíos hoy?</a:t>
            </a:r>
            <a:endParaRPr lang="en-US" dirty="0"/>
          </a:p>
          <a:p>
            <a:pPr lvl="1"/>
            <a:r>
              <a:rPr lang="es-ES" dirty="0"/>
              <a:t>¿Sientes miedo ante una situación fuera de tu control? </a:t>
            </a:r>
          </a:p>
          <a:p>
            <a:pPr lvl="1"/>
            <a:r>
              <a:rPr lang="es-ES" dirty="0"/>
              <a:t>¿Estás pasando por una temporada difícil en tu vida?</a:t>
            </a:r>
          </a:p>
          <a:p>
            <a:pPr lvl="1"/>
            <a:r>
              <a:rPr lang="es-ES" dirty="0"/>
              <a:t> ¿Sientes que no eres lo suficientemente digna?</a:t>
            </a:r>
          </a:p>
          <a:p>
            <a:pPr lvl="1"/>
            <a:r>
              <a:rPr lang="es-ES" dirty="0"/>
              <a:t> ¿Te sientes sola y desprotegida?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«Jehová va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delante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de ti; Él estará contigo, no te dejará ni te desamparará. No temas ni te intimides»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Deuteronomio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31:8).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20259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es-ES" sz="4000" dirty="0">
                <a:latin typeface="Futura LT Book" panose="02000504030000020003" pitchFamily="2" charset="0"/>
              </a:rPr>
              <a:t>DIOS VA DELANTE DE TI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Deja tus asuntos y desafíos a Dios. Él va delante de ti y pelea tus batallas.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«No tendréis que pelear vosotros en esta ocasión; apostaos y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quedaos quietos; veréis </a:t>
            </a: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como la salvación de Jehová vendrá sobre vosotros. Judá y Jerusalén, no temáis ni desmayéis… porque Jehová estará con vosotros» 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Crónicas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20:17).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0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es-ES" sz="4000" dirty="0">
                <a:latin typeface="Futura LT Book" panose="02000504030000020003" pitchFamily="2" charset="0"/>
              </a:rPr>
              <a:t>DIOS VA DELANTE DE TI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¿Cómo se siente saber que Dios va delante de ti peleando tus batallas? </a:t>
            </a:r>
          </a:p>
          <a:p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 lo vulnerable que eres cuando estas detrás él. ¿Tienes alguien en quien confías que te cubra la espalda? ¿Sabías que Dios cubre tu espalda? </a:t>
            </a:r>
          </a:p>
          <a:p>
            <a:pPr marL="457200" lvl="1" indent="0">
              <a:buNone/>
            </a:pPr>
            <a:b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«Porque no saldréis apresurados ni iréis huyendo, porque Jehová irá </a:t>
            </a:r>
            <a:r>
              <a:rPr lang="es-E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delante</a:t>
            </a:r>
            <a: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vosotros, y vuestra </a:t>
            </a:r>
            <a:r>
              <a:rPr lang="es-E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retaguardia</a:t>
            </a:r>
            <a: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será el Dios de Israel»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52:12). </a:t>
            </a:r>
          </a:p>
        </p:txBody>
      </p:sp>
    </p:spTree>
    <p:extLst>
      <p:ext uri="{BB962C8B-B14F-4D97-AF65-F5344CB8AC3E}">
        <p14:creationId xmlns:p14="http://schemas.microsoft.com/office/powerpoint/2010/main" val="162099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58304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Ser la niña de los ojos de Dios significa estar en el centro de su atención y protección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«Así ha dicho Jehová de los ejércitos: “Tras la gloria me enviará Él a las naciones que os despojaron, porque el que os toca, toca 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la niña de mi ojo”»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Zacarías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89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¿Qué aprendiste hoy que cambió tu perspectiva </a:t>
            </a:r>
          </a:p>
          <a:p>
            <a:pPr lvl="1"/>
            <a:r>
              <a:rPr lang="es-419" dirty="0"/>
              <a:t>sobre </a:t>
            </a:r>
            <a:r>
              <a:rPr lang="es-419" b="1" dirty="0">
                <a:solidFill>
                  <a:srgbClr val="A1646A"/>
                </a:solidFill>
              </a:rPr>
              <a:t>ti misma?</a:t>
            </a:r>
            <a:endParaRPr lang="es-419" dirty="0">
              <a:solidFill>
                <a:srgbClr val="A1646A"/>
              </a:solidFill>
            </a:endParaRPr>
          </a:p>
          <a:p>
            <a:pPr lvl="1"/>
            <a:r>
              <a:rPr lang="es-419" dirty="0"/>
              <a:t>acerca de </a:t>
            </a:r>
            <a:r>
              <a:rPr lang="es-419" b="1" dirty="0">
                <a:solidFill>
                  <a:srgbClr val="A1646A"/>
                </a:solidFill>
              </a:rPr>
              <a:t>Dios?</a:t>
            </a:r>
            <a:endParaRPr lang="es-419" dirty="0">
              <a:solidFill>
                <a:srgbClr val="A1646A"/>
              </a:solidFill>
            </a:endParaRPr>
          </a:p>
          <a:p>
            <a:r>
              <a:rPr lang="es-ES" dirty="0"/>
              <a:t>¿Qué lección te llevas del taller ‘La niña de sus ojos’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5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4" y="217344"/>
            <a:ext cx="7558613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DIOS SE PREOCUPA POR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Necesitamos proteger nuestros ojos, y a la pupila se le conoce comúnmente como ‘la niña de los ojos’.</a:t>
            </a:r>
          </a:p>
          <a:p>
            <a:r>
              <a:rPr lang="es-ES" dirty="0"/>
              <a:t>Así como los seres humanos cuidan de manera especial sus ojos, de la misma manera Dios usa este lenguaje figurado para mostrar que se preocupa por nosotros.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 rodeó, lo instruyó,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 guardó como 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‘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la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niña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de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su ojo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’»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Deuteronomio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32:10).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es-E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porque el que os toca, toca a </a:t>
            </a:r>
            <a:r>
              <a:rPr lang="es-E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niña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mi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ojo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’» </a:t>
            </a: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Zacarías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8).</a:t>
            </a: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DIOS SE PREOCUPA POR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Mírense y describan el color del iris de los ojos de la persona que está a su derecha. Sean lo más precisas posible.</a:t>
            </a:r>
            <a:endParaRPr lang="en-US" dirty="0"/>
          </a:p>
          <a:p>
            <a:r>
              <a:rPr lang="es-ES" dirty="0"/>
              <a:t>¿Cuál es el color de su iris? </a:t>
            </a:r>
          </a:p>
          <a:p>
            <a:r>
              <a:rPr lang="en-US" dirty="0"/>
              <a:t>¿</a:t>
            </a:r>
            <a:r>
              <a:rPr lang="es-419" dirty="0"/>
              <a:t>Qué aplicación puedes sacar </a:t>
            </a:r>
            <a:r>
              <a:rPr lang="en-US" dirty="0"/>
              <a:t>de </a:t>
            </a:r>
            <a:r>
              <a:rPr lang="es-419" dirty="0"/>
              <a:t>esto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DIOS SE PREOCUPA POR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¿Quién te cuidó en tu niñez</a:t>
            </a:r>
            <a:r>
              <a:rPr lang="en-US" dirty="0"/>
              <a:t>: </a:t>
            </a:r>
          </a:p>
          <a:p>
            <a:pPr lvl="1"/>
            <a:r>
              <a:rPr lang="es-ES" dirty="0"/>
              <a:t>Un padre, un abuelo, un hermano u otra persona</a:t>
            </a:r>
            <a:r>
              <a:rPr lang="en-US" dirty="0"/>
              <a:t>?</a:t>
            </a:r>
          </a:p>
          <a:p>
            <a:r>
              <a:rPr lang="es-ES" dirty="0"/>
              <a:t>¿Su cuidado te ayudó a desarrollar confianza o desconfianza en esa persona</a:t>
            </a:r>
            <a:r>
              <a:rPr lang="en-US" dirty="0"/>
              <a:t>?</a:t>
            </a:r>
          </a:p>
          <a:p>
            <a:r>
              <a:rPr lang="es-ES" dirty="0"/>
              <a:t>¿Pudiste mantener una relación cercana con esa persona a través de los años? </a:t>
            </a:r>
          </a:p>
          <a:p>
            <a:r>
              <a:rPr lang="es-ES" dirty="0"/>
              <a:t>¿Se parecen estas relaciones al cuidado de Dios por ti y tu relación con él?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63638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DIOS ES TU REFUGIO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42950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Dios proporciona protección, un refugio en nuestro tiempo de dificultad. Un refugio es un lugar que sirve de protección contra el peligro.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«Pueblos, ¡esperad en él en todo tiempo!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¡Derramad delante de él vuestro corazón!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¡Dios es nuestro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refugio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(Salmo 62:8).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s-ES" dirty="0"/>
              <a:t>Una vez cubiertas las necesidades humanas básicas de alimento, agua y ropa, la pirámide de necesidades de Abraham Maslow muestra que se debe satisfacer la seguridad y la protección para que los humanos sobrevivan.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5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85C91-BA1D-AF8C-5E9A-9AAF7C5B62AD}"/>
              </a:ext>
            </a:extLst>
          </p:cNvPr>
          <p:cNvSpPr txBox="1"/>
          <p:nvPr/>
        </p:nvSpPr>
        <p:spPr>
          <a:xfrm>
            <a:off x="322193" y="86886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es-419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Pirámide de Necesidades </a:t>
            </a:r>
            <a:r>
              <a:rPr lang="en-US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Maslow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0517877-1844-444E-9F6F-68859F5A04B0}"/>
              </a:ext>
            </a:extLst>
          </p:cNvPr>
          <p:cNvSpPr/>
          <p:nvPr/>
        </p:nvSpPr>
        <p:spPr>
          <a:xfrm>
            <a:off x="1967948" y="1752236"/>
            <a:ext cx="6480311" cy="4499477"/>
          </a:xfrm>
          <a:prstGeom prst="triangle">
            <a:avLst>
              <a:gd name="adj" fmla="val 49690"/>
            </a:avLst>
          </a:prstGeom>
          <a:solidFill>
            <a:srgbClr val="A16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D63B8-BFC2-2CB8-7087-93060EDE28FE}"/>
              </a:ext>
            </a:extLst>
          </p:cNvPr>
          <p:cNvCxnSpPr>
            <a:cxnSpLocks/>
          </p:cNvCxnSpPr>
          <p:nvPr/>
        </p:nvCxnSpPr>
        <p:spPr>
          <a:xfrm>
            <a:off x="2494722" y="5526156"/>
            <a:ext cx="5426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4F6FC-8B8E-FD8E-DE3D-9FB00321766C}"/>
              </a:ext>
            </a:extLst>
          </p:cNvPr>
          <p:cNvCxnSpPr>
            <a:cxnSpLocks/>
          </p:cNvCxnSpPr>
          <p:nvPr/>
        </p:nvCxnSpPr>
        <p:spPr>
          <a:xfrm>
            <a:off x="2991678" y="4810539"/>
            <a:ext cx="4398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ECF40-0681-54C6-3BFA-434E72BCC4A2}"/>
              </a:ext>
            </a:extLst>
          </p:cNvPr>
          <p:cNvCxnSpPr>
            <a:cxnSpLocks/>
          </p:cNvCxnSpPr>
          <p:nvPr/>
        </p:nvCxnSpPr>
        <p:spPr>
          <a:xfrm>
            <a:off x="3960742" y="3429000"/>
            <a:ext cx="2449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F75B40-3EEB-2B28-D2FB-4D4B5468657B}"/>
              </a:ext>
            </a:extLst>
          </p:cNvPr>
          <p:cNvCxnSpPr>
            <a:cxnSpLocks/>
          </p:cNvCxnSpPr>
          <p:nvPr/>
        </p:nvCxnSpPr>
        <p:spPr>
          <a:xfrm>
            <a:off x="3478694" y="4143755"/>
            <a:ext cx="34588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37CF91-57C3-A75B-554F-951F6D2B23EE}"/>
              </a:ext>
            </a:extLst>
          </p:cNvPr>
          <p:cNvSpPr txBox="1"/>
          <p:nvPr/>
        </p:nvSpPr>
        <p:spPr>
          <a:xfrm>
            <a:off x="4062615" y="2727390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Autorrealización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9F85A-AED3-A456-56B3-69113E05FCCD}"/>
              </a:ext>
            </a:extLst>
          </p:cNvPr>
          <p:cNvSpPr txBox="1"/>
          <p:nvPr/>
        </p:nvSpPr>
        <p:spPr>
          <a:xfrm>
            <a:off x="3838986" y="3608671"/>
            <a:ext cx="27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Autoestima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DD6D5-238B-347E-D0CA-BD7A813CB81E}"/>
              </a:ext>
            </a:extLst>
          </p:cNvPr>
          <p:cNvSpPr txBox="1"/>
          <p:nvPr/>
        </p:nvSpPr>
        <p:spPr>
          <a:xfrm>
            <a:off x="3180522" y="42672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Amor y </a:t>
            </a:r>
            <a:r>
              <a:rPr lang="es-419" dirty="0">
                <a:solidFill>
                  <a:schemeClr val="bg1"/>
                </a:solidFill>
              </a:rPr>
              <a:t>Pertenencia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092B-83A4-307B-1B62-9851FEE17EFC}"/>
              </a:ext>
            </a:extLst>
          </p:cNvPr>
          <p:cNvSpPr txBox="1"/>
          <p:nvPr/>
        </p:nvSpPr>
        <p:spPr>
          <a:xfrm>
            <a:off x="2599082" y="5001046"/>
            <a:ext cx="52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Seguridad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s-419" dirty="0">
                <a:solidFill>
                  <a:schemeClr val="bg1"/>
                </a:solidFill>
              </a:rPr>
              <a:t>Protección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49686-3FB5-3B36-B4B5-1BAF2A7DA9BD}"/>
              </a:ext>
            </a:extLst>
          </p:cNvPr>
          <p:cNvSpPr txBox="1"/>
          <p:nvPr/>
        </p:nvSpPr>
        <p:spPr>
          <a:xfrm>
            <a:off x="2117034" y="5716664"/>
            <a:ext cx="6182139" cy="36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Necesidades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419" dirty="0">
                <a:solidFill>
                  <a:schemeClr val="bg1"/>
                </a:solidFill>
              </a:rPr>
              <a:t>Fisiológicas</a:t>
            </a:r>
          </a:p>
        </p:txBody>
      </p:sp>
    </p:spTree>
    <p:extLst>
      <p:ext uri="{BB962C8B-B14F-4D97-AF65-F5344CB8AC3E}">
        <p14:creationId xmlns:p14="http://schemas.microsoft.com/office/powerpoint/2010/main" val="42622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25563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Futura LT Book" panose="02000504030000020003" pitchFamily="2" charset="0"/>
              </a:rPr>
              <a:t>2. DIOS ES TU REFUGIO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Dios es nuestro refugio en tiempos de dificultad. Podemos acudir a  Él en busca de seguridad y protección.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«Tú eres mi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refugio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 me guardarás de la angustia;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con cánticos de liberación me rodearás»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(Salmo 32:7).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9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Futura LT Book" panose="02000504030000020003" pitchFamily="2" charset="0"/>
              </a:rPr>
              <a:t>2. DIOS ES TU REFUGIO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Comparte algunas experiencias en las que tuviste miedo o estuviste en una situación peligrosa, pero Dios te ayudó o rescató. </a:t>
            </a:r>
            <a:endParaRPr lang="en-US" dirty="0"/>
          </a:p>
          <a:p>
            <a:pPr lvl="1"/>
            <a:r>
              <a:rPr lang="es-ES" dirty="0"/>
              <a:t>Comparte sobre las emociones que sentiste en esta situación</a:t>
            </a:r>
            <a:r>
              <a:rPr lang="en-US" dirty="0"/>
              <a:t>.</a:t>
            </a:r>
          </a:p>
          <a:p>
            <a:pPr lvl="1"/>
            <a:r>
              <a:rPr lang="es-ES" dirty="0"/>
              <a:t>¿Esta experiencia ha fortalecido tu fe en Dios?</a:t>
            </a:r>
            <a:endParaRPr lang="en-US" dirty="0"/>
          </a:p>
          <a:p>
            <a:r>
              <a:rPr lang="es-419" dirty="0"/>
              <a:t>Alguien dijo: </a:t>
            </a:r>
            <a:r>
              <a:rPr lang="es-ES" dirty="0">
                <a:solidFill>
                  <a:srgbClr val="A1646A"/>
                </a:solidFill>
              </a:rPr>
              <a:t>«No temáis por el futuro; Dios ya está ahí».</a:t>
            </a:r>
            <a:endParaRPr lang="en-US" dirty="0">
              <a:solidFill>
                <a:srgbClr val="A1646A"/>
              </a:solidFill>
            </a:endParaRPr>
          </a:p>
          <a:p>
            <a:pPr lvl="1"/>
            <a:r>
              <a:rPr lang="en-US" dirty="0"/>
              <a:t>¿</a:t>
            </a:r>
            <a:r>
              <a:rPr lang="es-419" dirty="0"/>
              <a:t>Estás de acuerdo?</a:t>
            </a:r>
          </a:p>
          <a:p>
            <a:pPr lvl="1"/>
            <a:r>
              <a:rPr lang="es-ES" dirty="0"/>
              <a:t>¿Cuáles son tus preocupaciones actuales? </a:t>
            </a:r>
          </a:p>
          <a:p>
            <a:pPr lvl="1"/>
            <a:r>
              <a:rPr lang="es-ES" dirty="0"/>
              <a:t>¿Puedes aplicar este pensamiento a tu situación?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2010</Words>
  <Application>Microsoft Office PowerPoint</Application>
  <PresentationFormat>Widescreen</PresentationFormat>
  <Paragraphs>205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Calibri Light</vt:lpstr>
      <vt:lpstr>Futura LT Book</vt:lpstr>
      <vt:lpstr>Futura Md BT</vt:lpstr>
      <vt:lpstr>Futura Medium</vt:lpstr>
      <vt:lpstr>Office Theme</vt:lpstr>
      <vt:lpstr>DE SUS OJOS</vt:lpstr>
      <vt:lpstr>PowerPoint Presentation</vt:lpstr>
      <vt:lpstr>1. DIOS SE PREOCUPA POR TI</vt:lpstr>
      <vt:lpstr>1. DIOS SE PREOCUPA POR TI</vt:lpstr>
      <vt:lpstr>1. DIOS SE PREOCUPA POR TI</vt:lpstr>
      <vt:lpstr>2. DIOS ES TU REFUGIO</vt:lpstr>
      <vt:lpstr>PowerPoint Presentation</vt:lpstr>
      <vt:lpstr>2. DIOS ES TU REFUGIO</vt:lpstr>
      <vt:lpstr>2. DIOS ES TU REFUGIO</vt:lpstr>
      <vt:lpstr>3. DIOS TE DA SU ADN</vt:lpstr>
      <vt:lpstr>3. DIOS TE DA SU ADN</vt:lpstr>
      <vt:lpstr>3. DIOS TE DA SU ADN</vt:lpstr>
      <vt:lpstr>4. DIOS ES TU PROTECTOR</vt:lpstr>
      <vt:lpstr>4. DIOS ES TU PROTECTOR</vt:lpstr>
      <vt:lpstr>4. DIOS ES TU PROTECTOR</vt:lpstr>
      <vt:lpstr>5. DIOS ES TU LIBERTADOR</vt:lpstr>
      <vt:lpstr>5. DIOS ES TU LIBERTADOR</vt:lpstr>
      <vt:lpstr>5. DIOS ES TU LIBERTADOR</vt:lpstr>
      <vt:lpstr>6. DIOS TE RESTAURA</vt:lpstr>
      <vt:lpstr>6. DIOS TE RESTAURA</vt:lpstr>
      <vt:lpstr>PowerPoint Presentation</vt:lpstr>
      <vt:lpstr>PowerPoint Presentation</vt:lpstr>
      <vt:lpstr>6. DIOS TE RESTAURA</vt:lpstr>
      <vt:lpstr>6. DIOS TE RESTAURA</vt:lpstr>
      <vt:lpstr>7. DIOS VA DELANTE DE TI</vt:lpstr>
      <vt:lpstr>7. DIOS VA DELANTE DE TI</vt:lpstr>
      <vt:lpstr>7. DIOS VA DELANTE DE TI</vt:lpstr>
      <vt:lpstr>CONCLUSIÓN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Zoraida Powell</cp:lastModifiedBy>
  <cp:revision>15</cp:revision>
  <cp:lastPrinted>2023-11-29T22:27:09Z</cp:lastPrinted>
  <dcterms:created xsi:type="dcterms:W3CDTF">2023-02-14T12:16:54Z</dcterms:created>
  <dcterms:modified xsi:type="dcterms:W3CDTF">2024-02-05T18:00:19Z</dcterms:modified>
</cp:coreProperties>
</file>